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87" r:id="rId2"/>
    <p:sldId id="424" r:id="rId3"/>
    <p:sldId id="458" r:id="rId4"/>
    <p:sldId id="464" r:id="rId5"/>
    <p:sldId id="457" r:id="rId6"/>
    <p:sldId id="460" r:id="rId7"/>
    <p:sldId id="461" r:id="rId8"/>
    <p:sldId id="462" r:id="rId9"/>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AED3"/>
    <a:srgbClr val="9EB7DE"/>
    <a:srgbClr val="8C9AFA"/>
    <a:srgbClr val="FFA57D"/>
    <a:srgbClr val="EDA276"/>
    <a:srgbClr val="2CB55D"/>
    <a:srgbClr val="1C713A"/>
    <a:srgbClr val="2C7995"/>
    <a:srgbClr val="3162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6457" autoAdjust="0"/>
  </p:normalViewPr>
  <p:slideViewPr>
    <p:cSldViewPr snapToGrid="0" snapToObjects="1">
      <p:cViewPr>
        <p:scale>
          <a:sx n="90" d="100"/>
          <a:sy n="90" d="100"/>
        </p:scale>
        <p:origin x="-1752" y="-5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7270F5-70BD-8348-AA8A-AB0C57315E1C}" type="datetimeFigureOut">
              <a:rPr lang="de-DE" smtClean="0"/>
              <a:pPr/>
              <a:t>26.01.15</a:t>
            </a:fld>
            <a:endParaRPr lang="de-DE" dirty="0"/>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0918F5-A4B4-2C4D-896F-CD378ABFA9FF}" type="slidenum">
              <a:rPr lang="de-DE" smtClean="0"/>
              <a:pPr/>
              <a:t>‹Nr.›</a:t>
            </a:fld>
            <a:endParaRPr lang="de-DE" dirty="0"/>
          </a:p>
        </p:txBody>
      </p:sp>
    </p:spTree>
    <p:extLst>
      <p:ext uri="{BB962C8B-B14F-4D97-AF65-F5344CB8AC3E}">
        <p14:creationId xmlns:p14="http://schemas.microsoft.com/office/powerpoint/2010/main" val="356942094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de-DE"/>
          </a:p>
        </p:txBody>
      </p:sp>
      <p:sp>
        <p:nvSpPr>
          <p:cNvPr id="4098" name="Text Box 2"/>
          <p:cNvSpPr txBox="1">
            <a:spLocks noGrp="1" noChangeArrowheads="1"/>
          </p:cNvSpPr>
          <p:nvPr>
            <p:ph type="body"/>
          </p:nvPr>
        </p:nvSpPr>
        <p:spPr bwMode="auto">
          <a:xfrm>
            <a:off x="1046350" y="4352637"/>
            <a:ext cx="4770904" cy="421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Figure 2. Potential interplay of lipids and inflammation with genetics in the pathogenesis of valve calcification. Lipids, especially oxidized lipids, may induce osteoblastic differentiation of fibroblasts by upregulating expression of BMP2, which activates the Wnt/Lrp5/β-catenin pathway through upregulation of the transcription factor, Msx2. In addition, multiple cytokines, including TNF-α, IL-1β, and RANKL, may also promote calcification by activation of this pathway. However, a recent preliminary report has suggested that hypercholesterolemia is also associated with activation of the Runx2/Cbfa1 pathway in aortic valve disease. In addition, increased phosphate (PO4) levels, as are seen in chronic kidney disease, might promote valve calcification through upregulation of Runx2/Cbfa1. Genetic factors may interact to further promote osteoblastic differentiation. NOTCH1 is shown as one example of how a genetic abnormality might contribute to both valvular morphological abnormalities and valvular calcification. The reader is cautioned that NOTCH1 is presented as a proof-of-principle only, as mutations in this gene have to date been associated with valvular lesions in just 2 families. NOTCH1 normally inhibits osteoblast differentiation by repressing the hairy-related family of transcription factors (Hrt), thereby also repressing the Runx2/Cbfa1 pathway. The presence of normal NOTCH1 protein maintains the normal valve phenotype by allowing normal fibroblast differentiation and, secondarily, normal synthesis of structural collagen and elastin. Mutations in the NOTCH1 gene (which are associated with bicuspid aortic valves) lead to osteoblastic differentiation because the NOTCH1 protein is no longer able to repress Hrt and the Runx2/Cbfa1 osteoblast differentiation pathway. Particularly in the setting of lipid/inflammatory stimulation of osteoblastogenesis, the proosteoblastic phenotype resulting from mutations in NOTCH1, its downstream regulatory factors, or other genetic abnormalities, may also lead to pathological calcification.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de-DE"/>
          </a:p>
        </p:txBody>
      </p:sp>
      <p:sp>
        <p:nvSpPr>
          <p:cNvPr id="4098" name="Text Box 2"/>
          <p:cNvSpPr txBox="1">
            <a:spLocks noGrp="1" noChangeArrowheads="1"/>
          </p:cNvSpPr>
          <p:nvPr>
            <p:ph type="body"/>
          </p:nvPr>
        </p:nvSpPr>
        <p:spPr bwMode="auto">
          <a:xfrm>
            <a:off x="1046350" y="4352637"/>
            <a:ext cx="4770904" cy="421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Figure 2. Potential interplay of lipids and inflammation with genetics in the pathogenesis of valve calcification. Lipids, especially oxidized lipids, may induce osteoblastic differentiation of fibroblasts by upregulating expression of BMP2, which activates the Wnt/Lrp5/β-catenin pathway through upregulation of the transcription factor, Msx2. In addition, multiple cytokines, including TNF-α, IL-1β, and RANKL, may also promote calcification by activation of this pathway. However, a recent preliminary report has suggested that hypercholesterolemia is also associated with activation of the Runx2/Cbfa1 pathway in aortic valve disease. In addition, increased phosphate (PO4) levels, as are seen in chronic kidney disease, might promote valve calcification through upregulation of Runx2/Cbfa1. Genetic factors may interact to further promote osteoblastic differentiation. NOTCH1 is shown as one example of how a genetic abnormality might contribute to both valvular morphological abnormalities and valvular calcification. The reader is cautioned that NOTCH1 is presented as a proof-of-principle only, as mutations in this gene have to date been associated with valvular lesions in just 2 families. NOTCH1 normally inhibits osteoblast differentiation by repressing the hairy-related family of transcription factors (Hrt), thereby also repressing the Runx2/Cbfa1 pathway. The presence of normal NOTCH1 protein maintains the normal valve phenotype by allowing normal fibroblast differentiation and, secondarily, normal synthesis of structural collagen and elastin. Mutations in the NOTCH1 gene (which are associated with bicuspid aortic valves) lead to osteoblastic differentiation because the NOTCH1 protein is no longer able to repress Hrt and the Runx2/Cbfa1 osteoblast differentiation pathway. Particularly in the setting of lipid/inflammatory stimulation of osteoblastogenesis, the proosteoblastic phenotype resulting from mutations in NOTCH1, its downstream regulatory factors, or other genetic abnormalities, may also lead to pathological calcification.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de-DE"/>
          </a:p>
        </p:txBody>
      </p:sp>
      <p:sp>
        <p:nvSpPr>
          <p:cNvPr id="4098" name="Text Box 2"/>
          <p:cNvSpPr txBox="1">
            <a:spLocks noGrp="1" noChangeArrowheads="1"/>
          </p:cNvSpPr>
          <p:nvPr>
            <p:ph type="body"/>
          </p:nvPr>
        </p:nvSpPr>
        <p:spPr bwMode="auto">
          <a:xfrm>
            <a:off x="1046350" y="4352637"/>
            <a:ext cx="4770904" cy="421120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Figure 2. Potential interplay of lipids and inflammation with genetics in the pathogenesis of valve calcification. Lipids, especially oxidized lipids, may induce osteoblastic differentiation of fibroblasts by upregulating expression of BMP2, which activates the Wnt/Lrp5/β-catenin pathway through upregulation of the transcription factor, Msx2. In addition, multiple cytokines, including TNF-α, IL-1β, and RANKL, may also promote calcification by activation of this pathway. However, a recent preliminary report has suggested that hypercholesterolemia is also associated with activation of the Runx2/Cbfa1 pathway in aortic valve disease. In addition, increased phosphate (PO4) levels, as are seen in chronic kidney disease, might promote valve calcification through upregulation of Runx2/Cbfa1. Genetic factors may interact to further promote osteoblastic differentiation. NOTCH1 is shown as one example of how a genetic abnormality might contribute to both valvular morphological abnormalities and valvular calcification. The reader is cautioned that NOTCH1 is presented as a proof-of-principle only, as mutations in this gene have to date been associated with valvular lesions in just 2 families. NOTCH1 normally inhibits osteoblast differentiation by repressing the hairy-related family of transcription factors (Hrt), thereby also repressing the Runx2/Cbfa1 pathway. The presence of normal NOTCH1 protein maintains the normal valve phenotype by allowing normal fibroblast differentiation and, secondarily, normal synthesis of structural collagen and elastin. Mutations in the NOTCH1 gene (which are associated with bicuspid aortic valves) lead to osteoblastic differentiation because the NOTCH1 protein is no longer able to repress Hrt and the Runx2/Cbfa1 osteoblast differentiation pathway. Particularly in the setting of lipid/inflammatory stimulation of osteoblastogenesis, the proosteoblastic phenotype resulting from mutations in NOTCH1, its downstream regulatory factors, or other genetic abnormalities, may also lead to pathological calcification.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AT" smtClean="0"/>
              <a:t>Mastertitelformat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AT" smtClean="0"/>
              <a:t>Master-Untertitelformat bearbeiten</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Vertikaler Textplatzhalter 2"/>
          <p:cNvSpPr>
            <a:spLocks noGrp="1"/>
          </p:cNvSpPr>
          <p:nvPr>
            <p:ph type="body" orient="vert" idx="1"/>
          </p:nvPr>
        </p:nvSpPr>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AT" smtClean="0"/>
              <a:t>Mastertitelformat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idx="1"/>
          </p:nvPr>
        </p:nvSpPr>
        <p:spPr/>
        <p:txBody>
          <a:body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AT" smtClean="0"/>
              <a:t>Mastertitelformat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AT" smtClean="0"/>
              <a:t>Mastertextformat bearbeiten</a:t>
            </a:r>
          </a:p>
        </p:txBody>
      </p:sp>
      <p:sp>
        <p:nvSpPr>
          <p:cNvPr id="4" name="Datumsplatzhalter 3"/>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5" name="Fußzeilenplatzhalter 4"/>
          <p:cNvSpPr>
            <a:spLocks noGrp="1"/>
          </p:cNvSpPr>
          <p:nvPr>
            <p:ph type="ftr" sz="quarter" idx="11"/>
          </p:nvPr>
        </p:nvSpPr>
        <p:spPr/>
        <p:txBody>
          <a:bodyPr/>
          <a:lstStyle/>
          <a:p>
            <a:endParaRPr lang="de-DE" dirty="0"/>
          </a:p>
        </p:txBody>
      </p:sp>
      <p:sp>
        <p:nvSpPr>
          <p:cNvPr id="6" name="Foliennummernplatzhalter 5"/>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AT" smtClean="0"/>
              <a:t>Mastertitelformat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AT" smtClean="0"/>
              <a:t>Mastertextformat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7" name="Datumsplatzhalter 6"/>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8" name="Fußzeilenplatzhalter 7"/>
          <p:cNvSpPr>
            <a:spLocks noGrp="1"/>
          </p:cNvSpPr>
          <p:nvPr>
            <p:ph type="ftr" sz="quarter" idx="11"/>
          </p:nvPr>
        </p:nvSpPr>
        <p:spPr/>
        <p:txBody>
          <a:bodyPr/>
          <a:lstStyle/>
          <a:p>
            <a:endParaRPr lang="de-DE" dirty="0"/>
          </a:p>
        </p:txBody>
      </p:sp>
      <p:sp>
        <p:nvSpPr>
          <p:cNvPr id="9" name="Foliennummernplatzhalter 8"/>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mtClean="0"/>
              <a:t>Mastertitelformat bearbeiten</a:t>
            </a:r>
            <a:endParaRPr lang="de-DE"/>
          </a:p>
        </p:txBody>
      </p:sp>
      <p:sp>
        <p:nvSpPr>
          <p:cNvPr id="3" name="Datumsplatzhalter 2"/>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4" name="Fußzeilenplatzhalter 3"/>
          <p:cNvSpPr>
            <a:spLocks noGrp="1"/>
          </p:cNvSpPr>
          <p:nvPr>
            <p:ph type="ftr" sz="quarter" idx="11"/>
          </p:nvPr>
        </p:nvSpPr>
        <p:spPr/>
        <p:txBody>
          <a:bodyPr/>
          <a:lstStyle/>
          <a:p>
            <a:endParaRPr lang="de-DE" dirty="0"/>
          </a:p>
        </p:txBody>
      </p:sp>
      <p:sp>
        <p:nvSpPr>
          <p:cNvPr id="5" name="Foliennummernplatzhalter 4"/>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AT" smtClean="0"/>
              <a:t>Mastertitelformat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AT" smtClean="0"/>
              <a:t>Mastertextformat bearbeiten</a:t>
            </a:r>
          </a:p>
          <a:p>
            <a:pPr lvl="1"/>
            <a:r>
              <a:rPr lang="de-AT" smtClean="0"/>
              <a:t>Zweite Ebene</a:t>
            </a:r>
          </a:p>
          <a:p>
            <a:pPr lvl="2"/>
            <a:r>
              <a:rPr lang="de-AT" smtClean="0"/>
              <a:t>Dritte Ebene</a:t>
            </a:r>
          </a:p>
          <a:p>
            <a:pPr lvl="3"/>
            <a:r>
              <a:rPr lang="de-AT" smtClean="0"/>
              <a:t>Vierte Ebene</a:t>
            </a:r>
          </a:p>
          <a:p>
            <a:pPr lvl="4"/>
            <a:r>
              <a:rPr lang="de-AT"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AT" smtClean="0"/>
              <a:t>Mastertitelformat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AT" smtClean="0"/>
              <a:t>Mastertextformat bearbeiten</a:t>
            </a:r>
          </a:p>
        </p:txBody>
      </p:sp>
      <p:sp>
        <p:nvSpPr>
          <p:cNvPr id="5" name="Datumsplatzhalter 4"/>
          <p:cNvSpPr>
            <a:spLocks noGrp="1"/>
          </p:cNvSpPr>
          <p:nvPr>
            <p:ph type="dt" sz="half" idx="10"/>
          </p:nvPr>
        </p:nvSpPr>
        <p:spPr>
          <a:xfrm>
            <a:off x="457200" y="6356350"/>
            <a:ext cx="2133600" cy="365125"/>
          </a:xfrm>
          <a:prstGeom prst="rect">
            <a:avLst/>
          </a:prstGeom>
        </p:spPr>
        <p:txBody>
          <a:bodyPr/>
          <a:lstStyle/>
          <a:p>
            <a:fld id="{C2CF7A21-8ADB-2F42-9D5B-2885B487123C}" type="datetimeFigureOut">
              <a:rPr lang="de-DE" smtClean="0"/>
              <a:pPr/>
              <a:t>26.01.15</a:t>
            </a:fld>
            <a:endParaRPr lang="de-DE" dirty="0"/>
          </a:p>
        </p:txBody>
      </p:sp>
      <p:sp>
        <p:nvSpPr>
          <p:cNvPr id="6" name="Fußzeilenplatzhalter 5"/>
          <p:cNvSpPr>
            <a:spLocks noGrp="1"/>
          </p:cNvSpPr>
          <p:nvPr>
            <p:ph type="ftr" sz="quarter" idx="11"/>
          </p:nvPr>
        </p:nvSpPr>
        <p:spPr/>
        <p:txBody>
          <a:bodyPr/>
          <a:lstStyle/>
          <a:p>
            <a:endParaRPr lang="de-DE" dirty="0"/>
          </a:p>
        </p:txBody>
      </p:sp>
      <p:sp>
        <p:nvSpPr>
          <p:cNvPr id="7" name="Foliennummernplatzhalter 6"/>
          <p:cNvSpPr>
            <a:spLocks noGrp="1"/>
          </p:cNvSpPr>
          <p:nvPr>
            <p:ph type="sldNum" sz="quarter" idx="12"/>
          </p:nvPr>
        </p:nvSpPr>
        <p:spPr>
          <a:xfrm>
            <a:off x="6553200" y="6356350"/>
            <a:ext cx="2133600" cy="365125"/>
          </a:xfrm>
          <a:prstGeom prst="rect">
            <a:avLst/>
          </a:prstGeom>
        </p:spPr>
        <p:txBody>
          <a:bodyPr/>
          <a:lstStyle/>
          <a:p>
            <a:fld id="{62D60EB5-1C94-8243-A2BC-40D118964938}" type="slidenum">
              <a:rPr lang="de-DE" smtClean="0"/>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AT" smtClean="0"/>
              <a:t>Mastertitelformat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AT" dirty="0" smtClean="0"/>
              <a:t>Mastertextformat bearbeiten</a:t>
            </a:r>
          </a:p>
          <a:p>
            <a:pPr lvl="1"/>
            <a:r>
              <a:rPr lang="de-AT" dirty="0" smtClean="0"/>
              <a:t>Zweite Ebene</a:t>
            </a:r>
          </a:p>
          <a:p>
            <a:pPr lvl="2"/>
            <a:r>
              <a:rPr lang="de-AT" dirty="0" smtClean="0"/>
              <a:t>Dritte Ebene</a:t>
            </a:r>
          </a:p>
          <a:p>
            <a:pPr lvl="3"/>
            <a:r>
              <a:rPr lang="de-AT" dirty="0" smtClean="0"/>
              <a:t>Vierte Ebene</a:t>
            </a:r>
          </a:p>
          <a:p>
            <a:pPr lvl="4"/>
            <a:r>
              <a:rPr lang="de-AT" dirty="0" smtClean="0"/>
              <a:t>Fünfte Ebene</a:t>
            </a:r>
            <a:endParaRPr lang="de-DE" dirty="0"/>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dirty="0"/>
          </a:p>
        </p:txBody>
      </p:sp>
      <p:sp>
        <p:nvSpPr>
          <p:cNvPr id="7" name="Rechteck 6"/>
          <p:cNvSpPr/>
          <p:nvPr userDrawn="1"/>
        </p:nvSpPr>
        <p:spPr>
          <a:xfrm>
            <a:off x="-69119" y="190528"/>
            <a:ext cx="8639122" cy="919430"/>
          </a:xfrm>
          <a:prstGeom prst="rect">
            <a:avLst/>
          </a:prstGeom>
          <a:solidFill>
            <a:schemeClr val="bg1">
              <a:lumMod val="75000"/>
            </a:schemeClr>
          </a:solidFill>
          <a:ln w="12700">
            <a:noFill/>
          </a:ln>
          <a:effectLst/>
        </p:spPr>
        <p:style>
          <a:lnRef idx="1">
            <a:schemeClr val="accent1"/>
          </a:lnRef>
          <a:fillRef idx="3">
            <a:schemeClr val="accent1"/>
          </a:fillRef>
          <a:effectRef idx="2">
            <a:schemeClr val="accent1"/>
          </a:effectRef>
          <a:fontRef idx="minor">
            <a:schemeClr val="lt1"/>
          </a:fontRef>
        </p:style>
        <p:txBody>
          <a:bodyPr lIns="452471" tIns="226233" rIns="452471" bIns="226233" anchor="ctr"/>
          <a:lstStyle/>
          <a:p>
            <a:pPr algn="ctr" defTabSz="2262774" fontAlgn="auto">
              <a:spcBef>
                <a:spcPts val="0"/>
              </a:spcBef>
              <a:spcAft>
                <a:spcPts val="0"/>
              </a:spcAft>
              <a:defRPr/>
            </a:pPr>
            <a:endParaRPr lang="en-US" dirty="0">
              <a:latin typeface="Helvetica Light"/>
            </a:endParaRPr>
          </a:p>
        </p:txBody>
      </p:sp>
      <p:pic>
        <p:nvPicPr>
          <p:cNvPr id="8" name="Picture 3" descr="D:\Publikationen, Vorträge\logo-med-uni.png"/>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7939187" y="59170"/>
            <a:ext cx="1194104" cy="1193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2C7995"/>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53999" y="2167700"/>
            <a:ext cx="9144000" cy="4789260"/>
          </a:xfrm>
          <a:prstGeom prst="rect">
            <a:avLst/>
          </a:prstGeom>
          <a:noFill/>
          <a:ln w="9525">
            <a:noFill/>
            <a:miter lim="800000"/>
            <a:headEnd/>
            <a:tailEnd/>
          </a:ln>
        </p:spPr>
        <p:txBody>
          <a:bodyPr>
            <a:prstTxWarp prst="textNoShape">
              <a:avLst/>
            </a:prstTxWarp>
            <a:spAutoFit/>
          </a:bodyPr>
          <a:lstStyle/>
          <a:p>
            <a:pPr algn="ctr"/>
            <a:endParaRPr lang="de-AT" sz="2800" b="1" dirty="0" smtClean="0"/>
          </a:p>
          <a:p>
            <a:pPr algn="ctr"/>
            <a:r>
              <a:rPr lang="de-AT" sz="2800" b="1" dirty="0" smtClean="0"/>
              <a:t>LL37 </a:t>
            </a:r>
            <a:r>
              <a:rPr lang="de-AT" sz="2800" b="1" dirty="0" err="1" smtClean="0"/>
              <a:t>and</a:t>
            </a:r>
            <a:r>
              <a:rPr lang="de-AT" sz="2800" b="1" dirty="0" smtClean="0"/>
              <a:t> </a:t>
            </a:r>
            <a:r>
              <a:rPr lang="de-AT" sz="2800" b="1" dirty="0"/>
              <a:t>S</a:t>
            </a:r>
            <a:r>
              <a:rPr lang="de-AT" sz="2800" b="1" dirty="0" smtClean="0"/>
              <a:t>hock </a:t>
            </a:r>
            <a:r>
              <a:rPr lang="de-AT" sz="2800" b="1" dirty="0" err="1"/>
              <a:t>W</a:t>
            </a:r>
            <a:r>
              <a:rPr lang="de-AT" sz="2800" b="1" dirty="0" err="1" smtClean="0"/>
              <a:t>aves</a:t>
            </a: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2000" b="1" dirty="0" smtClean="0"/>
          </a:p>
          <a:p>
            <a:pPr algn="ctr">
              <a:lnSpc>
                <a:spcPct val="65000"/>
              </a:lnSpc>
              <a:spcBef>
                <a:spcPct val="50000"/>
              </a:spcBef>
            </a:pPr>
            <a:endParaRPr lang="de-AT" sz="2000" b="1" dirty="0"/>
          </a:p>
          <a:p>
            <a:pPr algn="ctr">
              <a:lnSpc>
                <a:spcPct val="65000"/>
              </a:lnSpc>
              <a:spcBef>
                <a:spcPct val="50000"/>
              </a:spcBef>
            </a:pPr>
            <a:endParaRPr lang="de-AT" b="1" dirty="0"/>
          </a:p>
          <a:p>
            <a:pPr algn="ctr">
              <a:lnSpc>
                <a:spcPct val="65000"/>
              </a:lnSpc>
              <a:spcBef>
                <a:spcPct val="50000"/>
              </a:spcBef>
            </a:pPr>
            <a:endParaRPr lang="de-AT" sz="14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800" b="1" dirty="0" smtClean="0">
                <a:solidFill>
                  <a:schemeClr val="bg1"/>
                </a:solidFill>
                <a:latin typeface="+mj-lt"/>
              </a:rPr>
              <a:t>antimicrobial peptides</a:t>
            </a:r>
          </a:p>
        </p:txBody>
      </p:sp>
      <p:cxnSp>
        <p:nvCxnSpPr>
          <p:cNvPr id="14" name="Gerade Verbindung 13"/>
          <p:cNvCxnSpPr/>
          <p:nvPr/>
        </p:nvCxnSpPr>
        <p:spPr>
          <a:xfrm>
            <a:off x="0" y="6085470"/>
            <a:ext cx="9144000" cy="0"/>
          </a:xfrm>
          <a:prstGeom prst="line">
            <a:avLst/>
          </a:prstGeom>
          <a:ln w="50800">
            <a:solidFill>
              <a:srgbClr val="316276"/>
            </a:solidFill>
          </a:ln>
        </p:spPr>
        <p:style>
          <a:lnRef idx="2">
            <a:schemeClr val="accent1"/>
          </a:lnRef>
          <a:fillRef idx="0">
            <a:schemeClr val="accent1"/>
          </a:fillRef>
          <a:effectRef idx="1">
            <a:schemeClr val="accent1"/>
          </a:effectRef>
          <a:fontRef idx="minor">
            <a:schemeClr val="tx1"/>
          </a:fontRef>
        </p:style>
      </p:cxnSp>
      <p:sp>
        <p:nvSpPr>
          <p:cNvPr id="7" name="Rechteck 6"/>
          <p:cNvSpPr/>
          <p:nvPr/>
        </p:nvSpPr>
        <p:spPr>
          <a:xfrm>
            <a:off x="240775" y="6187068"/>
            <a:ext cx="9025466" cy="523220"/>
          </a:xfrm>
          <a:prstGeom prst="rect">
            <a:avLst/>
          </a:prstGeom>
        </p:spPr>
        <p:txBody>
          <a:bodyPr wrap="square">
            <a:spAutoFit/>
          </a:bodyPr>
          <a:lstStyle/>
          <a:p>
            <a:r>
              <a:rPr lang="de-DE" sz="1400" dirty="0" smtClean="0"/>
              <a:t>Lai </a:t>
            </a:r>
            <a:r>
              <a:rPr lang="de-DE" sz="1400" dirty="0"/>
              <a:t>Y, Gallo RL. </a:t>
            </a:r>
            <a:r>
              <a:rPr lang="de-DE" sz="1400" dirty="0" err="1"/>
              <a:t>AMPed</a:t>
            </a:r>
            <a:r>
              <a:rPr lang="de-DE" sz="1400" dirty="0"/>
              <a:t> </a:t>
            </a:r>
            <a:r>
              <a:rPr lang="de-DE" sz="1400" dirty="0" err="1"/>
              <a:t>up</a:t>
            </a:r>
            <a:r>
              <a:rPr lang="de-DE" sz="1400" dirty="0"/>
              <a:t> </a:t>
            </a:r>
            <a:r>
              <a:rPr lang="de-DE" sz="1400" dirty="0" err="1"/>
              <a:t>immunity</a:t>
            </a:r>
            <a:r>
              <a:rPr lang="de-DE" sz="1400" dirty="0"/>
              <a:t>: </a:t>
            </a:r>
            <a:r>
              <a:rPr lang="de-DE" sz="1400" dirty="0" err="1"/>
              <a:t>how</a:t>
            </a:r>
            <a:r>
              <a:rPr lang="de-DE" sz="1400" dirty="0"/>
              <a:t> </a:t>
            </a:r>
            <a:r>
              <a:rPr lang="de-DE" sz="1400" dirty="0" err="1"/>
              <a:t>antimicrobial</a:t>
            </a:r>
            <a:r>
              <a:rPr lang="de-DE" sz="1400" dirty="0"/>
              <a:t> </a:t>
            </a:r>
            <a:r>
              <a:rPr lang="de-DE" sz="1400" dirty="0" err="1"/>
              <a:t>peptides</a:t>
            </a:r>
            <a:r>
              <a:rPr lang="de-DE" sz="1400" dirty="0"/>
              <a:t> </a:t>
            </a:r>
            <a:r>
              <a:rPr lang="de-DE" sz="1400" dirty="0" err="1"/>
              <a:t>have</a:t>
            </a:r>
            <a:r>
              <a:rPr lang="de-DE" sz="1400" dirty="0"/>
              <a:t> multiple </a:t>
            </a:r>
            <a:r>
              <a:rPr lang="de-DE" sz="1400" dirty="0" err="1"/>
              <a:t>roles</a:t>
            </a:r>
            <a:r>
              <a:rPr lang="de-DE" sz="1400" dirty="0"/>
              <a:t> in immune </a:t>
            </a:r>
            <a:r>
              <a:rPr lang="de-DE" sz="1400" dirty="0" err="1"/>
              <a:t>defense</a:t>
            </a:r>
            <a:r>
              <a:rPr lang="de-DE" sz="1400" dirty="0"/>
              <a:t>. Trends </a:t>
            </a:r>
            <a:r>
              <a:rPr lang="de-DE" sz="1400" dirty="0" err="1"/>
              <a:t>Immunol</a:t>
            </a:r>
            <a:r>
              <a:rPr lang="de-DE" sz="1400" dirty="0"/>
              <a:t>. 2009;30(3):131-41.</a:t>
            </a:r>
          </a:p>
        </p:txBody>
      </p:sp>
      <p:pic>
        <p:nvPicPr>
          <p:cNvPr id="2" name="Bild 1" descr="Bildschirmfoto 2014-11-02 um 13.52.4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4912" y="1100667"/>
            <a:ext cx="6506206" cy="4950938"/>
          </a:xfrm>
          <a:prstGeom prst="rect">
            <a:avLst/>
          </a:prstGeom>
        </p:spPr>
      </p:pic>
      <p:sp>
        <p:nvSpPr>
          <p:cNvPr id="4" name="Oval 3"/>
          <p:cNvSpPr/>
          <p:nvPr/>
        </p:nvSpPr>
        <p:spPr>
          <a:xfrm rot="1314896">
            <a:off x="5039728" y="1715680"/>
            <a:ext cx="832543" cy="164840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62895512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800" b="1" dirty="0" smtClean="0">
                <a:solidFill>
                  <a:schemeClr val="bg1"/>
                </a:solidFill>
                <a:latin typeface="+mj-lt"/>
              </a:rPr>
              <a:t>antimicrobial peptides</a:t>
            </a:r>
          </a:p>
        </p:txBody>
      </p:sp>
      <p:cxnSp>
        <p:nvCxnSpPr>
          <p:cNvPr id="14" name="Gerade Verbindung 13"/>
          <p:cNvCxnSpPr/>
          <p:nvPr/>
        </p:nvCxnSpPr>
        <p:spPr>
          <a:xfrm>
            <a:off x="0" y="6085470"/>
            <a:ext cx="9144000" cy="0"/>
          </a:xfrm>
          <a:prstGeom prst="line">
            <a:avLst/>
          </a:prstGeom>
          <a:ln w="50800">
            <a:solidFill>
              <a:srgbClr val="316276"/>
            </a:solidFill>
          </a:ln>
        </p:spPr>
        <p:style>
          <a:lnRef idx="2">
            <a:schemeClr val="accent1"/>
          </a:lnRef>
          <a:fillRef idx="0">
            <a:schemeClr val="accent1"/>
          </a:fillRef>
          <a:effectRef idx="1">
            <a:schemeClr val="accent1"/>
          </a:effectRef>
          <a:fontRef idx="minor">
            <a:schemeClr val="tx1"/>
          </a:fontRef>
        </p:style>
      </p:cxnSp>
      <p:sp>
        <p:nvSpPr>
          <p:cNvPr id="7" name="Rechteck 6"/>
          <p:cNvSpPr/>
          <p:nvPr/>
        </p:nvSpPr>
        <p:spPr>
          <a:xfrm>
            <a:off x="240775" y="6187068"/>
            <a:ext cx="9025466" cy="523220"/>
          </a:xfrm>
          <a:prstGeom prst="rect">
            <a:avLst/>
          </a:prstGeom>
        </p:spPr>
        <p:txBody>
          <a:bodyPr wrap="square">
            <a:spAutoFit/>
          </a:bodyPr>
          <a:lstStyle/>
          <a:p>
            <a:r>
              <a:rPr lang="de-DE" sz="1400" dirty="0" smtClean="0"/>
              <a:t>Lai </a:t>
            </a:r>
            <a:r>
              <a:rPr lang="de-DE" sz="1400" dirty="0"/>
              <a:t>Y, Gallo RL. </a:t>
            </a:r>
            <a:r>
              <a:rPr lang="de-DE" sz="1400" dirty="0" err="1"/>
              <a:t>AMPed</a:t>
            </a:r>
            <a:r>
              <a:rPr lang="de-DE" sz="1400" dirty="0"/>
              <a:t> </a:t>
            </a:r>
            <a:r>
              <a:rPr lang="de-DE" sz="1400" dirty="0" err="1"/>
              <a:t>up</a:t>
            </a:r>
            <a:r>
              <a:rPr lang="de-DE" sz="1400" dirty="0"/>
              <a:t> </a:t>
            </a:r>
            <a:r>
              <a:rPr lang="de-DE" sz="1400" dirty="0" err="1"/>
              <a:t>immunity</a:t>
            </a:r>
            <a:r>
              <a:rPr lang="de-DE" sz="1400" dirty="0"/>
              <a:t>: </a:t>
            </a:r>
            <a:r>
              <a:rPr lang="de-DE" sz="1400" dirty="0" err="1"/>
              <a:t>how</a:t>
            </a:r>
            <a:r>
              <a:rPr lang="de-DE" sz="1400" dirty="0"/>
              <a:t> </a:t>
            </a:r>
            <a:r>
              <a:rPr lang="de-DE" sz="1400" dirty="0" err="1"/>
              <a:t>antimicrobial</a:t>
            </a:r>
            <a:r>
              <a:rPr lang="de-DE" sz="1400" dirty="0"/>
              <a:t> </a:t>
            </a:r>
            <a:r>
              <a:rPr lang="de-DE" sz="1400" dirty="0" err="1"/>
              <a:t>peptides</a:t>
            </a:r>
            <a:r>
              <a:rPr lang="de-DE" sz="1400" dirty="0"/>
              <a:t> </a:t>
            </a:r>
            <a:r>
              <a:rPr lang="de-DE" sz="1400" dirty="0" err="1"/>
              <a:t>have</a:t>
            </a:r>
            <a:r>
              <a:rPr lang="de-DE" sz="1400" dirty="0"/>
              <a:t> multiple </a:t>
            </a:r>
            <a:r>
              <a:rPr lang="de-DE" sz="1400" dirty="0" err="1"/>
              <a:t>roles</a:t>
            </a:r>
            <a:r>
              <a:rPr lang="de-DE" sz="1400" dirty="0"/>
              <a:t> in immune </a:t>
            </a:r>
            <a:r>
              <a:rPr lang="de-DE" sz="1400" dirty="0" err="1"/>
              <a:t>defense</a:t>
            </a:r>
            <a:r>
              <a:rPr lang="de-DE" sz="1400" dirty="0"/>
              <a:t>. Trends </a:t>
            </a:r>
            <a:r>
              <a:rPr lang="de-DE" sz="1400" dirty="0" err="1"/>
              <a:t>Immunol</a:t>
            </a:r>
            <a:r>
              <a:rPr lang="de-DE" sz="1400" dirty="0"/>
              <a:t>. 2009;30(3):131-41.</a:t>
            </a:r>
          </a:p>
        </p:txBody>
      </p:sp>
      <p:pic>
        <p:nvPicPr>
          <p:cNvPr id="2" name="Bild 1" descr="Bildschirmfoto 2014-11-02 um 13.52.44.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4912" y="1100667"/>
            <a:ext cx="6506206" cy="4950938"/>
          </a:xfrm>
          <a:prstGeom prst="rect">
            <a:avLst/>
          </a:prstGeom>
        </p:spPr>
      </p:pic>
      <p:sp>
        <p:nvSpPr>
          <p:cNvPr id="4" name="Oval 3"/>
          <p:cNvSpPr/>
          <p:nvPr/>
        </p:nvSpPr>
        <p:spPr>
          <a:xfrm rot="1314896">
            <a:off x="5039728" y="1715680"/>
            <a:ext cx="832543" cy="1648408"/>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p:cNvSpPr txBox="1"/>
          <p:nvPr/>
        </p:nvSpPr>
        <p:spPr>
          <a:xfrm>
            <a:off x="1086556" y="2314222"/>
            <a:ext cx="6392333" cy="923330"/>
          </a:xfrm>
          <a:prstGeom prst="rect">
            <a:avLst/>
          </a:prstGeom>
          <a:solidFill>
            <a:schemeClr val="bg1"/>
          </a:solidFill>
          <a:ln w="38100">
            <a:solidFill>
              <a:srgbClr val="800000"/>
            </a:solidFill>
          </a:ln>
        </p:spPr>
        <p:txBody>
          <a:bodyPr wrap="square" rtlCol="0">
            <a:spAutoFit/>
          </a:bodyPr>
          <a:lstStyle/>
          <a:p>
            <a:pPr algn="ctr"/>
            <a:r>
              <a:rPr lang="de-DE" b="1" dirty="0" smtClean="0"/>
              <a:t>LL37 </a:t>
            </a:r>
            <a:r>
              <a:rPr lang="de-DE" b="1" err="1" smtClean="0"/>
              <a:t>is</a:t>
            </a:r>
            <a:r>
              <a:rPr lang="de-DE" b="1" smtClean="0"/>
              <a:t> an antimicrobial peptide which </a:t>
            </a:r>
            <a:r>
              <a:rPr lang="de-DE" b="1" dirty="0" err="1" smtClean="0"/>
              <a:t>is</a:t>
            </a:r>
            <a:r>
              <a:rPr lang="de-DE" b="1" dirty="0" smtClean="0"/>
              <a:t> </a:t>
            </a:r>
            <a:r>
              <a:rPr lang="de-DE" b="1" dirty="0" err="1" smtClean="0"/>
              <a:t>released</a:t>
            </a:r>
            <a:r>
              <a:rPr lang="de-DE" b="1" dirty="0" smtClean="0"/>
              <a:t> upon </a:t>
            </a:r>
            <a:r>
              <a:rPr lang="de-DE" b="1" dirty="0" err="1" smtClean="0"/>
              <a:t>mechanical</a:t>
            </a:r>
            <a:r>
              <a:rPr lang="de-DE" b="1" dirty="0" smtClean="0"/>
              <a:t> stress. </a:t>
            </a:r>
            <a:r>
              <a:rPr lang="de-DE" b="1" dirty="0" err="1" smtClean="0"/>
              <a:t>It</a:t>
            </a:r>
            <a:r>
              <a:rPr lang="de-DE" b="1" dirty="0" smtClean="0"/>
              <a:t> </a:t>
            </a:r>
            <a:r>
              <a:rPr lang="de-DE" b="1" dirty="0" err="1" smtClean="0"/>
              <a:t>builds</a:t>
            </a:r>
            <a:r>
              <a:rPr lang="de-DE" b="1" dirty="0" smtClean="0"/>
              <a:t> </a:t>
            </a:r>
            <a:r>
              <a:rPr lang="de-DE" b="1" dirty="0" err="1" smtClean="0"/>
              <a:t>complexes</a:t>
            </a:r>
            <a:r>
              <a:rPr lang="de-DE" b="1" dirty="0" smtClean="0"/>
              <a:t> </a:t>
            </a:r>
            <a:r>
              <a:rPr lang="de-DE" b="1" dirty="0" err="1" smtClean="0"/>
              <a:t>with</a:t>
            </a:r>
            <a:r>
              <a:rPr lang="de-DE" b="1" dirty="0" smtClean="0"/>
              <a:t> RNA </a:t>
            </a:r>
            <a:r>
              <a:rPr lang="de-DE" b="1" dirty="0" err="1" smtClean="0"/>
              <a:t>and</a:t>
            </a:r>
            <a:r>
              <a:rPr lang="de-DE" b="1" dirty="0" smtClean="0"/>
              <a:t> </a:t>
            </a:r>
            <a:r>
              <a:rPr lang="de-DE" b="1" dirty="0" err="1" smtClean="0"/>
              <a:t>can</a:t>
            </a:r>
            <a:r>
              <a:rPr lang="de-DE" b="1" dirty="0" smtClean="0"/>
              <a:t> </a:t>
            </a:r>
            <a:r>
              <a:rPr lang="de-DE" b="1" dirty="0" err="1" smtClean="0"/>
              <a:t>thus</a:t>
            </a:r>
            <a:r>
              <a:rPr lang="de-DE" b="1" dirty="0" smtClean="0"/>
              <a:t> </a:t>
            </a:r>
            <a:r>
              <a:rPr lang="de-DE" b="1" dirty="0" err="1" smtClean="0"/>
              <a:t>activate</a:t>
            </a:r>
            <a:r>
              <a:rPr lang="de-DE" b="1" dirty="0" smtClean="0"/>
              <a:t> Toll-</a:t>
            </a:r>
            <a:r>
              <a:rPr lang="de-DE" b="1" dirty="0" err="1" smtClean="0"/>
              <a:t>like</a:t>
            </a:r>
            <a:r>
              <a:rPr lang="de-DE" b="1" dirty="0" smtClean="0"/>
              <a:t> </a:t>
            </a:r>
            <a:r>
              <a:rPr lang="de-DE" b="1" dirty="0" err="1" smtClean="0"/>
              <a:t>receptors</a:t>
            </a:r>
            <a:r>
              <a:rPr lang="de-DE" b="1" dirty="0" smtClean="0"/>
              <a:t> </a:t>
            </a:r>
            <a:r>
              <a:rPr lang="de-DE" b="1" dirty="0" err="1" smtClean="0"/>
              <a:t>and</a:t>
            </a:r>
            <a:r>
              <a:rPr lang="de-DE" b="1" dirty="0" smtClean="0"/>
              <a:t> mediate </a:t>
            </a:r>
            <a:r>
              <a:rPr lang="de-DE" b="1" dirty="0" err="1" smtClean="0"/>
              <a:t>inflammation</a:t>
            </a:r>
            <a:r>
              <a:rPr lang="de-DE" b="1" dirty="0" smtClean="0"/>
              <a:t>.</a:t>
            </a:r>
            <a:endParaRPr lang="de-DE" b="1" dirty="0"/>
          </a:p>
        </p:txBody>
      </p:sp>
    </p:spTree>
    <p:extLst>
      <p:ext uri="{BB962C8B-B14F-4D97-AF65-F5344CB8AC3E}">
        <p14:creationId xmlns:p14="http://schemas.microsoft.com/office/powerpoint/2010/main" val="21359825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800" b="1" dirty="0" smtClean="0">
                <a:solidFill>
                  <a:schemeClr val="bg1"/>
                </a:solidFill>
                <a:latin typeface="+mj-lt"/>
              </a:rPr>
              <a:t>hypothesis</a:t>
            </a:r>
          </a:p>
        </p:txBody>
      </p:sp>
      <p:sp>
        <p:nvSpPr>
          <p:cNvPr id="3" name="Textfeld 2"/>
          <p:cNvSpPr txBox="1"/>
          <p:nvPr/>
        </p:nvSpPr>
        <p:spPr>
          <a:xfrm>
            <a:off x="1086556" y="2314222"/>
            <a:ext cx="6392333" cy="369332"/>
          </a:xfrm>
          <a:prstGeom prst="rect">
            <a:avLst/>
          </a:prstGeom>
          <a:solidFill>
            <a:schemeClr val="bg1"/>
          </a:solidFill>
          <a:ln w="38100">
            <a:solidFill>
              <a:srgbClr val="800000"/>
            </a:solidFill>
          </a:ln>
        </p:spPr>
        <p:txBody>
          <a:bodyPr wrap="square" rtlCol="0">
            <a:spAutoFit/>
          </a:bodyPr>
          <a:lstStyle/>
          <a:p>
            <a:pPr algn="ctr"/>
            <a:r>
              <a:rPr lang="de-DE" b="1" dirty="0" smtClean="0"/>
              <a:t>LL37 </a:t>
            </a:r>
            <a:r>
              <a:rPr lang="de-DE" b="1" dirty="0" err="1" smtClean="0"/>
              <a:t>is</a:t>
            </a:r>
            <a:r>
              <a:rPr lang="de-DE" b="1" dirty="0" smtClean="0"/>
              <a:t> </a:t>
            </a:r>
            <a:r>
              <a:rPr lang="de-DE" b="1" dirty="0" err="1" smtClean="0"/>
              <a:t>released</a:t>
            </a:r>
            <a:r>
              <a:rPr lang="de-DE" b="1" dirty="0" smtClean="0"/>
              <a:t> upon </a:t>
            </a:r>
            <a:r>
              <a:rPr lang="de-DE" b="1" dirty="0" smtClean="0"/>
              <a:t>SWT </a:t>
            </a:r>
            <a:r>
              <a:rPr lang="de-DE" b="1" dirty="0" err="1" smtClean="0"/>
              <a:t>and</a:t>
            </a:r>
            <a:r>
              <a:rPr lang="de-DE" b="1" dirty="0" smtClean="0"/>
              <a:t> </a:t>
            </a:r>
            <a:r>
              <a:rPr lang="de-DE" b="1" dirty="0" err="1" smtClean="0"/>
              <a:t>complexes</a:t>
            </a:r>
            <a:r>
              <a:rPr lang="de-DE" b="1" dirty="0" smtClean="0"/>
              <a:t> </a:t>
            </a:r>
            <a:r>
              <a:rPr lang="de-DE" b="1" dirty="0" err="1" smtClean="0"/>
              <a:t>extracellular</a:t>
            </a:r>
            <a:r>
              <a:rPr lang="de-DE" b="1" dirty="0" smtClean="0"/>
              <a:t>.</a:t>
            </a:r>
            <a:endParaRPr lang="de-DE" b="1" dirty="0"/>
          </a:p>
        </p:txBody>
      </p:sp>
    </p:spTree>
    <p:extLst>
      <p:ext uri="{BB962C8B-B14F-4D97-AF65-F5344CB8AC3E}">
        <p14:creationId xmlns:p14="http://schemas.microsoft.com/office/powerpoint/2010/main" val="366850809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1349256"/>
            <a:ext cx="9144000" cy="4358373"/>
          </a:xfrm>
          <a:prstGeom prst="rect">
            <a:avLst/>
          </a:prstGeom>
          <a:noFill/>
          <a:ln w="9525">
            <a:noFill/>
            <a:miter lim="800000"/>
            <a:headEnd/>
            <a:tailEnd/>
          </a:ln>
        </p:spPr>
        <p:txBody>
          <a:bodyPr>
            <a:prstTxWarp prst="textNoShape">
              <a:avLst/>
            </a:prstTxWarp>
            <a:spAutoFit/>
          </a:bodyPr>
          <a:lstStyle/>
          <a:p>
            <a:pPr algn="ctr"/>
            <a:r>
              <a:rPr lang="de-AT" sz="2800" dirty="0" smtClean="0"/>
              <a:t>RNA </a:t>
            </a:r>
            <a:r>
              <a:rPr lang="de-AT" sz="2800" dirty="0" err="1" smtClean="0"/>
              <a:t>levels</a:t>
            </a:r>
            <a:r>
              <a:rPr lang="de-AT" sz="2800" dirty="0" smtClean="0"/>
              <a:t> </a:t>
            </a:r>
            <a:r>
              <a:rPr lang="de-AT" sz="2800" dirty="0" err="1" smtClean="0"/>
              <a:t>are</a:t>
            </a:r>
            <a:r>
              <a:rPr lang="de-AT" sz="2800" dirty="0" smtClean="0"/>
              <a:t> </a:t>
            </a:r>
            <a:r>
              <a:rPr lang="de-AT" sz="2800" dirty="0" err="1" smtClean="0"/>
              <a:t>increased</a:t>
            </a:r>
            <a:r>
              <a:rPr lang="de-AT" sz="2800" dirty="0" smtClean="0"/>
              <a:t> after SWT</a:t>
            </a:r>
            <a:endParaRPr lang="de-AT" sz="1600"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2000" b="1" dirty="0" smtClean="0"/>
          </a:p>
          <a:p>
            <a:pPr algn="ctr">
              <a:lnSpc>
                <a:spcPct val="65000"/>
              </a:lnSpc>
              <a:spcBef>
                <a:spcPct val="50000"/>
              </a:spcBef>
            </a:pPr>
            <a:endParaRPr lang="de-AT" sz="2000" b="1" dirty="0"/>
          </a:p>
          <a:p>
            <a:pPr algn="ctr">
              <a:lnSpc>
                <a:spcPct val="65000"/>
              </a:lnSpc>
              <a:spcBef>
                <a:spcPct val="50000"/>
              </a:spcBef>
            </a:pPr>
            <a:endParaRPr lang="de-AT" b="1" dirty="0"/>
          </a:p>
          <a:p>
            <a:pPr algn="ctr">
              <a:lnSpc>
                <a:spcPct val="65000"/>
              </a:lnSpc>
              <a:spcBef>
                <a:spcPct val="50000"/>
              </a:spcBef>
            </a:pPr>
            <a:endParaRPr lang="de-AT" sz="1400" dirty="0"/>
          </a:p>
        </p:txBody>
      </p:sp>
      <p:sp>
        <p:nvSpPr>
          <p:cNvPr id="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800" b="1" dirty="0" smtClean="0">
                <a:solidFill>
                  <a:schemeClr val="bg1"/>
                </a:solidFill>
                <a:latin typeface="+mj-lt"/>
              </a:rPr>
              <a:t>finding no. 1</a:t>
            </a:r>
          </a:p>
        </p:txBody>
      </p:sp>
      <p:pic>
        <p:nvPicPr>
          <p:cNvPr id="2" name="Bild 1"/>
          <p:cNvPicPr>
            <a:picLocks noChangeAspect="1"/>
          </p:cNvPicPr>
          <p:nvPr/>
        </p:nvPicPr>
        <p:blipFill>
          <a:blip r:embed="rId2"/>
          <a:stretch>
            <a:fillRect/>
          </a:stretch>
        </p:blipFill>
        <p:spPr>
          <a:xfrm>
            <a:off x="2575278" y="1892300"/>
            <a:ext cx="3683000" cy="3073400"/>
          </a:xfrm>
          <a:prstGeom prst="rect">
            <a:avLst/>
          </a:prstGeom>
        </p:spPr>
      </p:pic>
    </p:spTree>
    <p:extLst>
      <p:ext uri="{BB962C8B-B14F-4D97-AF65-F5344CB8AC3E}">
        <p14:creationId xmlns:p14="http://schemas.microsoft.com/office/powerpoint/2010/main" val="140519185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1349256"/>
            <a:ext cx="9144000" cy="4173707"/>
          </a:xfrm>
          <a:prstGeom prst="rect">
            <a:avLst/>
          </a:prstGeom>
          <a:noFill/>
          <a:ln w="9525">
            <a:noFill/>
            <a:miter lim="800000"/>
            <a:headEnd/>
            <a:tailEnd/>
          </a:ln>
        </p:spPr>
        <p:txBody>
          <a:bodyPr>
            <a:prstTxWarp prst="textNoShape">
              <a:avLst/>
            </a:prstTxWarp>
            <a:spAutoFit/>
          </a:bodyPr>
          <a:lstStyle/>
          <a:p>
            <a:pPr algn="ctr"/>
            <a:endParaRPr lang="de-AT" sz="1600"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2000" b="1" dirty="0" smtClean="0"/>
          </a:p>
          <a:p>
            <a:pPr algn="ctr">
              <a:lnSpc>
                <a:spcPct val="65000"/>
              </a:lnSpc>
              <a:spcBef>
                <a:spcPct val="50000"/>
              </a:spcBef>
            </a:pPr>
            <a:endParaRPr lang="de-AT" sz="2000" b="1" dirty="0"/>
          </a:p>
          <a:p>
            <a:pPr algn="ctr">
              <a:lnSpc>
                <a:spcPct val="65000"/>
              </a:lnSpc>
              <a:spcBef>
                <a:spcPct val="50000"/>
              </a:spcBef>
            </a:pPr>
            <a:endParaRPr lang="de-AT" b="1" dirty="0"/>
          </a:p>
          <a:p>
            <a:pPr algn="ctr">
              <a:lnSpc>
                <a:spcPct val="65000"/>
              </a:lnSpc>
              <a:spcBef>
                <a:spcPct val="50000"/>
              </a:spcBef>
            </a:pPr>
            <a:endParaRPr lang="de-AT" sz="1400" dirty="0"/>
          </a:p>
        </p:txBody>
      </p:sp>
      <p:sp>
        <p:nvSpPr>
          <p:cNvPr id="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800" b="1" dirty="0" smtClean="0">
                <a:solidFill>
                  <a:schemeClr val="bg1"/>
                </a:solidFill>
                <a:latin typeface="+mj-lt"/>
              </a:rPr>
              <a:t>finding no. </a:t>
            </a:r>
            <a:r>
              <a:rPr lang="en-GB" sz="2800" b="1" dirty="0" smtClean="0">
                <a:solidFill>
                  <a:schemeClr val="bg1"/>
                </a:solidFill>
                <a:latin typeface="+mj-lt"/>
              </a:rPr>
              <a:t>2</a:t>
            </a:r>
            <a:endParaRPr lang="en-GB" sz="2800" b="1" dirty="0" smtClean="0">
              <a:solidFill>
                <a:schemeClr val="bg1"/>
              </a:solidFill>
              <a:latin typeface="+mj-lt"/>
            </a:endParaRPr>
          </a:p>
        </p:txBody>
      </p:sp>
      <p:sp>
        <p:nvSpPr>
          <p:cNvPr id="4" name="Textfeld 3"/>
          <p:cNvSpPr txBox="1"/>
          <p:nvPr/>
        </p:nvSpPr>
        <p:spPr>
          <a:xfrm>
            <a:off x="1453444" y="5489222"/>
            <a:ext cx="184666" cy="369332"/>
          </a:xfrm>
          <a:prstGeom prst="rect">
            <a:avLst/>
          </a:prstGeom>
          <a:noFill/>
        </p:spPr>
        <p:txBody>
          <a:bodyPr wrap="none" rtlCol="0">
            <a:spAutoFit/>
          </a:bodyPr>
          <a:lstStyle/>
          <a:p>
            <a:endParaRPr lang="de-DE" dirty="0"/>
          </a:p>
        </p:txBody>
      </p:sp>
      <p:pic>
        <p:nvPicPr>
          <p:cNvPr id="2" name="Bild 1"/>
          <p:cNvPicPr>
            <a:picLocks noChangeAspect="1"/>
          </p:cNvPicPr>
          <p:nvPr/>
        </p:nvPicPr>
        <p:blipFill>
          <a:blip r:embed="rId2"/>
          <a:stretch>
            <a:fillRect/>
          </a:stretch>
        </p:blipFill>
        <p:spPr>
          <a:xfrm>
            <a:off x="2895600" y="2415822"/>
            <a:ext cx="3352800" cy="3073400"/>
          </a:xfrm>
          <a:prstGeom prst="rect">
            <a:avLst/>
          </a:prstGeom>
        </p:spPr>
      </p:pic>
      <p:sp>
        <p:nvSpPr>
          <p:cNvPr id="7" name="Text Box 4"/>
          <p:cNvSpPr txBox="1">
            <a:spLocks noChangeArrowheads="1"/>
          </p:cNvSpPr>
          <p:nvPr/>
        </p:nvSpPr>
        <p:spPr bwMode="auto">
          <a:xfrm>
            <a:off x="0" y="1349256"/>
            <a:ext cx="9144000" cy="4506106"/>
          </a:xfrm>
          <a:prstGeom prst="rect">
            <a:avLst/>
          </a:prstGeom>
          <a:noFill/>
          <a:ln w="9525">
            <a:noFill/>
            <a:miter lim="800000"/>
            <a:headEnd/>
            <a:tailEnd/>
          </a:ln>
        </p:spPr>
        <p:txBody>
          <a:bodyPr>
            <a:prstTxWarp prst="textNoShape">
              <a:avLst/>
            </a:prstTxWarp>
            <a:spAutoFit/>
          </a:bodyPr>
          <a:lstStyle/>
          <a:p>
            <a:pPr algn="ctr"/>
            <a:r>
              <a:rPr lang="de-AT" sz="2800" dirty="0" err="1" smtClean="0"/>
              <a:t>RNAse</a:t>
            </a:r>
            <a:r>
              <a:rPr lang="de-AT" sz="2800" dirty="0" smtClean="0"/>
              <a:t> </a:t>
            </a:r>
            <a:r>
              <a:rPr lang="de-AT" sz="2800" dirty="0" err="1" smtClean="0"/>
              <a:t>is</a:t>
            </a:r>
            <a:r>
              <a:rPr lang="de-AT" sz="2800" dirty="0" smtClean="0"/>
              <a:t> not </a:t>
            </a:r>
            <a:r>
              <a:rPr lang="de-AT" sz="2800" dirty="0" err="1" smtClean="0"/>
              <a:t>able</a:t>
            </a:r>
            <a:r>
              <a:rPr lang="de-AT" sz="2800" dirty="0" smtClean="0"/>
              <a:t> </a:t>
            </a:r>
            <a:r>
              <a:rPr lang="de-AT" sz="2800" dirty="0" err="1" smtClean="0"/>
              <a:t>to</a:t>
            </a:r>
            <a:r>
              <a:rPr lang="de-AT" sz="2800" dirty="0" smtClean="0"/>
              <a:t> </a:t>
            </a:r>
            <a:r>
              <a:rPr lang="de-AT" sz="2800" dirty="0" err="1" smtClean="0"/>
              <a:t>remove</a:t>
            </a:r>
            <a:r>
              <a:rPr lang="de-AT" sz="2800" dirty="0" smtClean="0"/>
              <a:t> RNA in </a:t>
            </a:r>
            <a:r>
              <a:rPr lang="de-AT" sz="2800" dirty="0" err="1" smtClean="0"/>
              <a:t>the</a:t>
            </a:r>
            <a:r>
              <a:rPr lang="de-AT" sz="2800" dirty="0" smtClean="0"/>
              <a:t> </a:t>
            </a:r>
            <a:r>
              <a:rPr lang="de-AT" sz="2800" dirty="0" err="1" smtClean="0"/>
              <a:t>supernatant</a:t>
            </a:r>
            <a:r>
              <a:rPr lang="de-AT" sz="2800" dirty="0" smtClean="0"/>
              <a:t> </a:t>
            </a:r>
            <a:r>
              <a:rPr lang="de-AT" sz="2800" dirty="0" err="1" smtClean="0"/>
              <a:t>of</a:t>
            </a:r>
            <a:r>
              <a:rPr lang="de-AT" sz="2800" dirty="0" smtClean="0"/>
              <a:t> </a:t>
            </a:r>
            <a:r>
              <a:rPr lang="de-AT" sz="2800" dirty="0" err="1" smtClean="0"/>
              <a:t>treated</a:t>
            </a:r>
            <a:r>
              <a:rPr lang="de-AT" sz="2800" dirty="0" smtClean="0"/>
              <a:t> </a:t>
            </a:r>
            <a:r>
              <a:rPr lang="de-AT" sz="2800" dirty="0" err="1" smtClean="0"/>
              <a:t>cells</a:t>
            </a:r>
            <a:r>
              <a:rPr lang="de-AT" sz="2800" dirty="0" smtClean="0"/>
              <a:t> </a:t>
            </a:r>
            <a:endParaRPr lang="de-AT" sz="1600" b="1" dirty="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2000" b="1" dirty="0" smtClean="0"/>
          </a:p>
          <a:p>
            <a:pPr algn="ctr">
              <a:lnSpc>
                <a:spcPct val="65000"/>
              </a:lnSpc>
              <a:spcBef>
                <a:spcPct val="50000"/>
              </a:spcBef>
            </a:pPr>
            <a:endParaRPr lang="de-AT" sz="2000" b="1" dirty="0"/>
          </a:p>
          <a:p>
            <a:pPr algn="ctr">
              <a:lnSpc>
                <a:spcPct val="65000"/>
              </a:lnSpc>
              <a:spcBef>
                <a:spcPct val="50000"/>
              </a:spcBef>
            </a:pPr>
            <a:endParaRPr lang="de-AT" b="1" dirty="0"/>
          </a:p>
          <a:p>
            <a:pPr algn="ctr">
              <a:lnSpc>
                <a:spcPct val="65000"/>
              </a:lnSpc>
              <a:spcBef>
                <a:spcPct val="50000"/>
              </a:spcBef>
            </a:pPr>
            <a:endParaRPr lang="de-AT" sz="1400" dirty="0"/>
          </a:p>
        </p:txBody>
      </p:sp>
    </p:spTree>
    <p:extLst>
      <p:ext uri="{BB962C8B-B14F-4D97-AF65-F5344CB8AC3E}">
        <p14:creationId xmlns:p14="http://schemas.microsoft.com/office/powerpoint/2010/main" val="61879227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1349256"/>
            <a:ext cx="9144000" cy="4173707"/>
          </a:xfrm>
          <a:prstGeom prst="rect">
            <a:avLst/>
          </a:prstGeom>
          <a:noFill/>
          <a:ln w="9525">
            <a:noFill/>
            <a:miter lim="800000"/>
            <a:headEnd/>
            <a:tailEnd/>
          </a:ln>
        </p:spPr>
        <p:txBody>
          <a:bodyPr>
            <a:prstTxWarp prst="textNoShape">
              <a:avLst/>
            </a:prstTxWarp>
            <a:spAutoFit/>
          </a:bodyPr>
          <a:lstStyle/>
          <a:p>
            <a:pPr algn="ctr"/>
            <a:endParaRPr lang="de-AT" sz="1600"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2000" b="1" dirty="0" smtClean="0"/>
          </a:p>
          <a:p>
            <a:pPr algn="ctr">
              <a:lnSpc>
                <a:spcPct val="65000"/>
              </a:lnSpc>
              <a:spcBef>
                <a:spcPct val="50000"/>
              </a:spcBef>
            </a:pPr>
            <a:endParaRPr lang="de-AT" sz="2000" b="1" dirty="0"/>
          </a:p>
          <a:p>
            <a:pPr algn="ctr">
              <a:lnSpc>
                <a:spcPct val="65000"/>
              </a:lnSpc>
              <a:spcBef>
                <a:spcPct val="50000"/>
              </a:spcBef>
            </a:pPr>
            <a:endParaRPr lang="de-AT" b="1" dirty="0"/>
          </a:p>
          <a:p>
            <a:pPr algn="ctr">
              <a:lnSpc>
                <a:spcPct val="65000"/>
              </a:lnSpc>
              <a:spcBef>
                <a:spcPct val="50000"/>
              </a:spcBef>
            </a:pPr>
            <a:endParaRPr lang="de-AT" sz="1400" dirty="0"/>
          </a:p>
        </p:txBody>
      </p:sp>
      <p:sp>
        <p:nvSpPr>
          <p:cNvPr id="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800" b="1" dirty="0" smtClean="0">
                <a:solidFill>
                  <a:schemeClr val="bg1"/>
                </a:solidFill>
                <a:latin typeface="+mj-lt"/>
              </a:rPr>
              <a:t>finding no. </a:t>
            </a:r>
            <a:r>
              <a:rPr lang="en-GB" sz="2800" b="1" dirty="0" smtClean="0">
                <a:solidFill>
                  <a:schemeClr val="bg1"/>
                </a:solidFill>
                <a:latin typeface="+mj-lt"/>
              </a:rPr>
              <a:t>3</a:t>
            </a:r>
            <a:endParaRPr lang="en-GB" sz="2800" b="1" dirty="0" smtClean="0">
              <a:solidFill>
                <a:schemeClr val="bg1"/>
              </a:solidFill>
              <a:latin typeface="+mj-lt"/>
            </a:endParaRPr>
          </a:p>
        </p:txBody>
      </p:sp>
      <p:sp>
        <p:nvSpPr>
          <p:cNvPr id="7" name="Text Box 4"/>
          <p:cNvSpPr txBox="1">
            <a:spLocks noChangeArrowheads="1"/>
          </p:cNvSpPr>
          <p:nvPr/>
        </p:nvSpPr>
        <p:spPr bwMode="auto">
          <a:xfrm>
            <a:off x="0" y="1349256"/>
            <a:ext cx="9144000" cy="4222951"/>
          </a:xfrm>
          <a:prstGeom prst="rect">
            <a:avLst/>
          </a:prstGeom>
          <a:noFill/>
          <a:ln w="9525">
            <a:noFill/>
            <a:miter lim="800000"/>
            <a:headEnd/>
            <a:tailEnd/>
          </a:ln>
        </p:spPr>
        <p:txBody>
          <a:bodyPr>
            <a:prstTxWarp prst="textNoShape">
              <a:avLst/>
            </a:prstTxWarp>
            <a:spAutoFit/>
          </a:bodyPr>
          <a:lstStyle/>
          <a:p>
            <a:pPr algn="ctr"/>
            <a:r>
              <a:rPr lang="de-AT" sz="2800" dirty="0" err="1" smtClean="0"/>
              <a:t>combined</a:t>
            </a:r>
            <a:r>
              <a:rPr lang="de-AT" sz="2800" dirty="0" smtClean="0"/>
              <a:t> </a:t>
            </a:r>
            <a:r>
              <a:rPr lang="de-AT" sz="2800" dirty="0" err="1" smtClean="0"/>
              <a:t>treatment</a:t>
            </a:r>
            <a:r>
              <a:rPr lang="de-AT" sz="2800" dirty="0" smtClean="0"/>
              <a:t> </a:t>
            </a:r>
            <a:r>
              <a:rPr lang="de-AT" sz="2800" dirty="0" err="1" smtClean="0"/>
              <a:t>with</a:t>
            </a:r>
            <a:r>
              <a:rPr lang="de-AT" sz="2800" dirty="0" smtClean="0"/>
              <a:t> </a:t>
            </a:r>
            <a:r>
              <a:rPr lang="de-AT" sz="2800" dirty="0" err="1" smtClean="0"/>
              <a:t>proteinase</a:t>
            </a:r>
            <a:r>
              <a:rPr lang="de-AT" sz="2800" dirty="0" smtClean="0"/>
              <a:t> </a:t>
            </a:r>
            <a:r>
              <a:rPr lang="de-AT" sz="2800" dirty="0" err="1" smtClean="0"/>
              <a:t>and</a:t>
            </a:r>
            <a:r>
              <a:rPr lang="de-AT" sz="2800" dirty="0" smtClean="0"/>
              <a:t> </a:t>
            </a:r>
            <a:r>
              <a:rPr lang="de-AT" sz="2800" dirty="0" err="1" smtClean="0"/>
              <a:t>RNAse</a:t>
            </a:r>
            <a:r>
              <a:rPr lang="de-AT" sz="2800" dirty="0" smtClean="0"/>
              <a:t> </a:t>
            </a:r>
            <a:r>
              <a:rPr lang="de-AT" sz="2800" dirty="0" err="1" smtClean="0"/>
              <a:t>is</a:t>
            </a:r>
            <a:r>
              <a:rPr lang="de-AT" sz="2800" dirty="0" smtClean="0"/>
              <a:t> </a:t>
            </a:r>
            <a:r>
              <a:rPr lang="de-AT" sz="2800" dirty="0" err="1" smtClean="0"/>
              <a:t>able</a:t>
            </a:r>
            <a:r>
              <a:rPr lang="de-AT" sz="2800" dirty="0" smtClean="0"/>
              <a:t> </a:t>
            </a:r>
            <a:r>
              <a:rPr lang="de-AT" sz="2800" dirty="0" err="1" smtClean="0"/>
              <a:t>to</a:t>
            </a:r>
            <a:r>
              <a:rPr lang="de-AT" sz="2800" dirty="0" smtClean="0"/>
              <a:t> </a:t>
            </a:r>
            <a:r>
              <a:rPr lang="de-AT" sz="2800" dirty="0" err="1" smtClean="0"/>
              <a:t>remove</a:t>
            </a:r>
            <a:r>
              <a:rPr lang="de-AT" sz="2800" dirty="0" smtClean="0"/>
              <a:t> RNA </a:t>
            </a:r>
            <a:r>
              <a:rPr lang="de-AT" sz="2800" dirty="0" err="1" smtClean="0"/>
              <a:t>from</a:t>
            </a:r>
            <a:r>
              <a:rPr lang="de-AT" sz="2800" dirty="0" smtClean="0"/>
              <a:t> </a:t>
            </a:r>
            <a:r>
              <a:rPr lang="de-AT" sz="2800" dirty="0" err="1" smtClean="0"/>
              <a:t>supernatant</a:t>
            </a:r>
            <a:r>
              <a:rPr lang="de-AT" sz="2800" dirty="0" smtClean="0"/>
              <a:t> </a:t>
            </a:r>
            <a:r>
              <a:rPr lang="de-AT" sz="2800" dirty="0" err="1" smtClean="0"/>
              <a:t>and</a:t>
            </a:r>
            <a:r>
              <a:rPr lang="de-AT" sz="2800" dirty="0" smtClean="0"/>
              <a:t> </a:t>
            </a:r>
            <a:r>
              <a:rPr lang="de-AT" sz="2800" dirty="0" err="1" smtClean="0"/>
              <a:t>abolishes</a:t>
            </a:r>
            <a:r>
              <a:rPr lang="de-AT" sz="2800" dirty="0" smtClean="0"/>
              <a:t> SW </a:t>
            </a:r>
            <a:r>
              <a:rPr lang="de-AT" sz="2800" dirty="0" err="1" smtClean="0"/>
              <a:t>effect</a:t>
            </a:r>
            <a:endParaRPr lang="de-AT" sz="1600" b="1" dirty="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2000" b="1" dirty="0" smtClean="0"/>
          </a:p>
          <a:p>
            <a:pPr algn="ctr">
              <a:lnSpc>
                <a:spcPct val="65000"/>
              </a:lnSpc>
              <a:spcBef>
                <a:spcPct val="50000"/>
              </a:spcBef>
            </a:pPr>
            <a:endParaRPr lang="de-AT" sz="2000" b="1" dirty="0"/>
          </a:p>
          <a:p>
            <a:pPr algn="ctr">
              <a:lnSpc>
                <a:spcPct val="65000"/>
              </a:lnSpc>
              <a:spcBef>
                <a:spcPct val="50000"/>
              </a:spcBef>
            </a:pPr>
            <a:endParaRPr lang="de-AT" b="1" dirty="0"/>
          </a:p>
          <a:p>
            <a:pPr algn="ctr">
              <a:lnSpc>
                <a:spcPct val="65000"/>
              </a:lnSpc>
              <a:spcBef>
                <a:spcPct val="50000"/>
              </a:spcBef>
            </a:pPr>
            <a:endParaRPr lang="de-AT" sz="1400" dirty="0"/>
          </a:p>
        </p:txBody>
      </p:sp>
      <p:pic>
        <p:nvPicPr>
          <p:cNvPr id="5" name="Bild 4"/>
          <p:cNvPicPr>
            <a:picLocks noChangeAspect="1"/>
          </p:cNvPicPr>
          <p:nvPr/>
        </p:nvPicPr>
        <p:blipFill>
          <a:blip r:embed="rId2"/>
          <a:stretch>
            <a:fillRect/>
          </a:stretch>
        </p:blipFill>
        <p:spPr>
          <a:xfrm>
            <a:off x="2895600" y="2758722"/>
            <a:ext cx="3352800" cy="3416300"/>
          </a:xfrm>
          <a:prstGeom prst="rect">
            <a:avLst/>
          </a:prstGeom>
        </p:spPr>
      </p:pic>
      <p:sp>
        <p:nvSpPr>
          <p:cNvPr id="6" name="Textfeld 5"/>
          <p:cNvSpPr txBox="1"/>
          <p:nvPr/>
        </p:nvSpPr>
        <p:spPr>
          <a:xfrm>
            <a:off x="2060222" y="6207667"/>
            <a:ext cx="5106875" cy="369332"/>
          </a:xfrm>
          <a:prstGeom prst="rect">
            <a:avLst/>
          </a:prstGeom>
          <a:noFill/>
        </p:spPr>
        <p:txBody>
          <a:bodyPr wrap="none" rtlCol="0">
            <a:spAutoFit/>
          </a:bodyPr>
          <a:lstStyle/>
          <a:p>
            <a:r>
              <a:rPr lang="de-DE" b="1" dirty="0" smtClean="0">
                <a:solidFill>
                  <a:srgbClr val="FF0000"/>
                </a:solidFill>
              </a:rPr>
              <a:t>-&gt; RNA </a:t>
            </a:r>
            <a:r>
              <a:rPr lang="de-DE" b="1" dirty="0" err="1" smtClean="0">
                <a:solidFill>
                  <a:srgbClr val="FF0000"/>
                </a:solidFill>
              </a:rPr>
              <a:t>has</a:t>
            </a:r>
            <a:r>
              <a:rPr lang="de-DE" b="1" dirty="0" smtClean="0">
                <a:solidFill>
                  <a:srgbClr val="FF0000"/>
                </a:solidFill>
              </a:rPr>
              <a:t> </a:t>
            </a:r>
            <a:r>
              <a:rPr lang="de-DE" b="1" dirty="0" err="1" smtClean="0">
                <a:solidFill>
                  <a:srgbClr val="FF0000"/>
                </a:solidFill>
              </a:rPr>
              <a:t>to</a:t>
            </a:r>
            <a:r>
              <a:rPr lang="de-DE" b="1" dirty="0" smtClean="0">
                <a:solidFill>
                  <a:srgbClr val="FF0000"/>
                </a:solidFill>
              </a:rPr>
              <a:t> </a:t>
            </a:r>
            <a:r>
              <a:rPr lang="de-DE" b="1" dirty="0" err="1" smtClean="0">
                <a:solidFill>
                  <a:srgbClr val="FF0000"/>
                </a:solidFill>
              </a:rPr>
              <a:t>be</a:t>
            </a:r>
            <a:r>
              <a:rPr lang="de-DE" b="1" dirty="0" smtClean="0">
                <a:solidFill>
                  <a:srgbClr val="FF0000"/>
                </a:solidFill>
              </a:rPr>
              <a:t> </a:t>
            </a:r>
            <a:r>
              <a:rPr lang="de-DE" b="1" dirty="0" err="1" smtClean="0">
                <a:solidFill>
                  <a:srgbClr val="FF0000"/>
                </a:solidFill>
              </a:rPr>
              <a:t>complexed</a:t>
            </a:r>
            <a:r>
              <a:rPr lang="de-DE" b="1" dirty="0" smtClean="0">
                <a:solidFill>
                  <a:srgbClr val="FF0000"/>
                </a:solidFill>
              </a:rPr>
              <a:t> </a:t>
            </a:r>
            <a:r>
              <a:rPr lang="de-DE" b="1" dirty="0" err="1" smtClean="0">
                <a:solidFill>
                  <a:srgbClr val="FF0000"/>
                </a:solidFill>
              </a:rPr>
              <a:t>by</a:t>
            </a:r>
            <a:r>
              <a:rPr lang="de-DE" b="1" dirty="0" smtClean="0">
                <a:solidFill>
                  <a:srgbClr val="FF0000"/>
                </a:solidFill>
              </a:rPr>
              <a:t> a </a:t>
            </a:r>
            <a:r>
              <a:rPr lang="de-DE" b="1" dirty="0" err="1" smtClean="0">
                <a:solidFill>
                  <a:srgbClr val="FF0000"/>
                </a:solidFill>
              </a:rPr>
              <a:t>protein</a:t>
            </a:r>
            <a:r>
              <a:rPr lang="de-DE" b="1" dirty="0" smtClean="0">
                <a:solidFill>
                  <a:srgbClr val="FF0000"/>
                </a:solidFill>
              </a:rPr>
              <a:t> (</a:t>
            </a:r>
            <a:r>
              <a:rPr lang="de-DE" b="1" dirty="0" err="1" smtClean="0">
                <a:solidFill>
                  <a:srgbClr val="FF0000"/>
                </a:solidFill>
              </a:rPr>
              <a:t>like</a:t>
            </a:r>
            <a:r>
              <a:rPr lang="de-DE" b="1" dirty="0" smtClean="0">
                <a:solidFill>
                  <a:srgbClr val="FF0000"/>
                </a:solidFill>
              </a:rPr>
              <a:t> LL37)</a:t>
            </a:r>
            <a:endParaRPr lang="de-DE" b="1" dirty="0">
              <a:solidFill>
                <a:srgbClr val="FF0000"/>
              </a:solidFill>
            </a:endParaRPr>
          </a:p>
        </p:txBody>
      </p:sp>
    </p:spTree>
    <p:extLst>
      <p:ext uri="{BB962C8B-B14F-4D97-AF65-F5344CB8AC3E}">
        <p14:creationId xmlns:p14="http://schemas.microsoft.com/office/powerpoint/2010/main" val="336490979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0" y="1349256"/>
            <a:ext cx="9144000" cy="4173707"/>
          </a:xfrm>
          <a:prstGeom prst="rect">
            <a:avLst/>
          </a:prstGeom>
          <a:noFill/>
          <a:ln w="9525">
            <a:noFill/>
            <a:miter lim="800000"/>
            <a:headEnd/>
            <a:tailEnd/>
          </a:ln>
        </p:spPr>
        <p:txBody>
          <a:bodyPr>
            <a:prstTxWarp prst="textNoShape">
              <a:avLst/>
            </a:prstTxWarp>
            <a:spAutoFit/>
          </a:bodyPr>
          <a:lstStyle/>
          <a:p>
            <a:pPr algn="ctr"/>
            <a:endParaRPr lang="de-AT" sz="1600"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2000" b="1" dirty="0" smtClean="0"/>
          </a:p>
          <a:p>
            <a:pPr algn="ctr">
              <a:lnSpc>
                <a:spcPct val="65000"/>
              </a:lnSpc>
              <a:spcBef>
                <a:spcPct val="50000"/>
              </a:spcBef>
            </a:pPr>
            <a:endParaRPr lang="de-AT" sz="2000" b="1" dirty="0"/>
          </a:p>
          <a:p>
            <a:pPr algn="ctr">
              <a:lnSpc>
                <a:spcPct val="65000"/>
              </a:lnSpc>
              <a:spcBef>
                <a:spcPct val="50000"/>
              </a:spcBef>
            </a:pPr>
            <a:endParaRPr lang="de-AT" b="1" dirty="0"/>
          </a:p>
          <a:p>
            <a:pPr algn="ctr">
              <a:lnSpc>
                <a:spcPct val="65000"/>
              </a:lnSpc>
              <a:spcBef>
                <a:spcPct val="50000"/>
              </a:spcBef>
            </a:pPr>
            <a:endParaRPr lang="de-AT" sz="1400" dirty="0"/>
          </a:p>
        </p:txBody>
      </p:sp>
      <p:sp>
        <p:nvSpPr>
          <p:cNvPr id="3" name="Text Box 1"/>
          <p:cNvSpPr txBox="1">
            <a:spLocks noChangeArrowheads="1"/>
          </p:cNvSpPr>
          <p:nvPr/>
        </p:nvSpPr>
        <p:spPr bwMode="auto">
          <a:xfrm>
            <a:off x="325440" y="381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2800" b="1" dirty="0" smtClean="0">
                <a:solidFill>
                  <a:schemeClr val="bg1"/>
                </a:solidFill>
                <a:latin typeface="+mj-lt"/>
              </a:rPr>
              <a:t>finding no. </a:t>
            </a:r>
            <a:r>
              <a:rPr lang="en-GB" sz="2800" b="1" dirty="0" smtClean="0">
                <a:solidFill>
                  <a:schemeClr val="bg1"/>
                </a:solidFill>
                <a:latin typeface="+mj-lt"/>
              </a:rPr>
              <a:t>4</a:t>
            </a:r>
            <a:endParaRPr lang="en-GB" sz="2800" b="1" dirty="0" smtClean="0">
              <a:solidFill>
                <a:schemeClr val="bg1"/>
              </a:solidFill>
              <a:latin typeface="+mj-lt"/>
            </a:endParaRPr>
          </a:p>
        </p:txBody>
      </p:sp>
      <p:sp>
        <p:nvSpPr>
          <p:cNvPr id="7" name="Text Box 4"/>
          <p:cNvSpPr txBox="1">
            <a:spLocks noChangeArrowheads="1"/>
          </p:cNvSpPr>
          <p:nvPr/>
        </p:nvSpPr>
        <p:spPr bwMode="auto">
          <a:xfrm>
            <a:off x="0" y="1349256"/>
            <a:ext cx="9144000" cy="3869008"/>
          </a:xfrm>
          <a:prstGeom prst="rect">
            <a:avLst/>
          </a:prstGeom>
          <a:noFill/>
          <a:ln w="9525">
            <a:noFill/>
            <a:miter lim="800000"/>
            <a:headEnd/>
            <a:tailEnd/>
          </a:ln>
        </p:spPr>
        <p:txBody>
          <a:bodyPr>
            <a:prstTxWarp prst="textNoShape">
              <a:avLst/>
            </a:prstTxWarp>
            <a:spAutoFit/>
          </a:bodyPr>
          <a:lstStyle/>
          <a:p>
            <a:pPr algn="ctr"/>
            <a:r>
              <a:rPr lang="de-AT" sz="2800" dirty="0" smtClean="0"/>
              <a:t>Protein </a:t>
            </a:r>
            <a:r>
              <a:rPr lang="de-AT" sz="2800" dirty="0" err="1" smtClean="0"/>
              <a:t>analysis</a:t>
            </a:r>
            <a:r>
              <a:rPr lang="de-AT" sz="2800" dirty="0" smtClean="0"/>
              <a:t> </a:t>
            </a:r>
            <a:r>
              <a:rPr lang="de-AT" sz="2800" dirty="0" err="1" smtClean="0"/>
              <a:t>reveals</a:t>
            </a:r>
            <a:r>
              <a:rPr lang="de-AT" sz="2800" dirty="0" smtClean="0"/>
              <a:t> </a:t>
            </a:r>
            <a:r>
              <a:rPr lang="de-AT" sz="2800" dirty="0" err="1" smtClean="0"/>
              <a:t>significantly</a:t>
            </a:r>
            <a:r>
              <a:rPr lang="de-AT" sz="2800" dirty="0" smtClean="0"/>
              <a:t> </a:t>
            </a:r>
            <a:r>
              <a:rPr lang="de-AT" sz="2800" dirty="0" err="1" smtClean="0"/>
              <a:t>higher</a:t>
            </a:r>
            <a:r>
              <a:rPr lang="de-AT" sz="2800" dirty="0" smtClean="0"/>
              <a:t> </a:t>
            </a:r>
            <a:r>
              <a:rPr lang="de-AT" sz="2800" dirty="0" err="1" smtClean="0"/>
              <a:t>levels</a:t>
            </a:r>
            <a:r>
              <a:rPr lang="de-AT" sz="2800" dirty="0" smtClean="0"/>
              <a:t> </a:t>
            </a:r>
            <a:r>
              <a:rPr lang="de-AT" sz="2800" dirty="0" err="1" smtClean="0"/>
              <a:t>of</a:t>
            </a:r>
            <a:r>
              <a:rPr lang="de-AT" sz="2800" dirty="0" smtClean="0"/>
              <a:t> LL37 </a:t>
            </a:r>
            <a:endParaRPr lang="de-AT" sz="2800" dirty="0" smtClean="0"/>
          </a:p>
          <a:p>
            <a:pPr algn="ctr"/>
            <a:r>
              <a:rPr lang="de-AT" sz="2800" dirty="0" smtClean="0"/>
              <a:t>in </a:t>
            </a:r>
            <a:r>
              <a:rPr lang="de-AT" sz="2800" dirty="0" smtClean="0"/>
              <a:t>SW </a:t>
            </a:r>
            <a:r>
              <a:rPr lang="de-AT" sz="2800" dirty="0" err="1" smtClean="0"/>
              <a:t>treated</a:t>
            </a:r>
            <a:r>
              <a:rPr lang="de-AT" sz="2800" dirty="0" smtClean="0"/>
              <a:t> </a:t>
            </a:r>
            <a:r>
              <a:rPr lang="de-AT" sz="2800" dirty="0" err="1" smtClean="0"/>
              <a:t>cells</a:t>
            </a:r>
            <a:r>
              <a:rPr lang="de-AT" sz="2800" dirty="0" smtClean="0"/>
              <a:t> </a:t>
            </a:r>
            <a:r>
              <a:rPr lang="de-AT" sz="2800" dirty="0" smtClean="0"/>
              <a:t>!!!</a:t>
            </a:r>
            <a:endParaRPr lang="de-AT" sz="1600" b="1" dirty="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smtClean="0"/>
          </a:p>
          <a:p>
            <a:pPr algn="ctr">
              <a:lnSpc>
                <a:spcPct val="65000"/>
              </a:lnSpc>
              <a:spcBef>
                <a:spcPct val="50000"/>
              </a:spcBef>
            </a:pPr>
            <a:endParaRPr lang="de-AT" sz="1600" b="1" dirty="0"/>
          </a:p>
          <a:p>
            <a:pPr algn="ctr">
              <a:lnSpc>
                <a:spcPct val="65000"/>
              </a:lnSpc>
              <a:spcBef>
                <a:spcPct val="50000"/>
              </a:spcBef>
            </a:pPr>
            <a:endParaRPr lang="de-AT" sz="1600" b="1" dirty="0"/>
          </a:p>
          <a:p>
            <a:pPr algn="ctr">
              <a:lnSpc>
                <a:spcPct val="65000"/>
              </a:lnSpc>
              <a:spcBef>
                <a:spcPct val="50000"/>
              </a:spcBef>
            </a:pPr>
            <a:endParaRPr lang="de-AT" sz="2000" b="1" dirty="0"/>
          </a:p>
          <a:p>
            <a:pPr algn="ctr">
              <a:lnSpc>
                <a:spcPct val="65000"/>
              </a:lnSpc>
              <a:spcBef>
                <a:spcPct val="50000"/>
              </a:spcBef>
            </a:pPr>
            <a:endParaRPr lang="de-AT" b="1" dirty="0"/>
          </a:p>
          <a:p>
            <a:pPr algn="ctr">
              <a:lnSpc>
                <a:spcPct val="65000"/>
              </a:lnSpc>
              <a:spcBef>
                <a:spcPct val="50000"/>
              </a:spcBef>
            </a:pPr>
            <a:endParaRPr lang="de-AT" sz="1400" dirty="0"/>
          </a:p>
        </p:txBody>
      </p:sp>
      <p:pic>
        <p:nvPicPr>
          <p:cNvPr id="2" name="Bild 1"/>
          <p:cNvPicPr>
            <a:picLocks noChangeAspect="1"/>
          </p:cNvPicPr>
          <p:nvPr/>
        </p:nvPicPr>
        <p:blipFill rotWithShape="1">
          <a:blip r:embed="rId2" cstate="email">
            <a:extLst>
              <a:ext uri="{28A0092B-C50C-407E-A947-70E740481C1C}">
                <a14:useLocalDpi xmlns:a14="http://schemas.microsoft.com/office/drawing/2010/main"/>
              </a:ext>
            </a:extLst>
          </a:blip>
          <a:srcRect b="88387"/>
          <a:stretch/>
        </p:blipFill>
        <p:spPr>
          <a:xfrm>
            <a:off x="1291166" y="3429000"/>
            <a:ext cx="6204857" cy="796404"/>
          </a:xfrm>
          <a:prstGeom prst="rect">
            <a:avLst/>
          </a:prstGeom>
        </p:spPr>
      </p:pic>
    </p:spTree>
    <p:extLst>
      <p:ext uri="{BB962C8B-B14F-4D97-AF65-F5344CB8AC3E}">
        <p14:creationId xmlns:p14="http://schemas.microsoft.com/office/powerpoint/2010/main" val="89426382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1206</Words>
  <Application>Microsoft Macintosh PowerPoint</Application>
  <PresentationFormat>Bildschirmpräsentation (4:3)</PresentationFormat>
  <Paragraphs>107</Paragraphs>
  <Slides>8</Slides>
  <Notes>3</Notes>
  <HiddenSlides>0</HiddenSlides>
  <MMClips>0</MMClips>
  <ScaleCrop>false</ScaleCrop>
  <HeadingPairs>
    <vt:vector size="4" baseType="variant">
      <vt:variant>
        <vt:lpstr>Design</vt:lpstr>
      </vt:variant>
      <vt:variant>
        <vt:i4>1</vt:i4>
      </vt:variant>
      <vt:variant>
        <vt:lpstr>Folientitel</vt:lpstr>
      </vt:variant>
      <vt:variant>
        <vt:i4>8</vt:i4>
      </vt:variant>
    </vt:vector>
  </HeadingPairs>
  <TitlesOfParts>
    <vt:vector size="9" baseType="lpstr">
      <vt:lpstr>Office-Design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Medizinische Universität Wien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Johannes Holfeld</dc:creator>
  <cp:lastModifiedBy>Johannes Holfeld</cp:lastModifiedBy>
  <cp:revision>258</cp:revision>
  <dcterms:created xsi:type="dcterms:W3CDTF">2012-02-15T08:01:44Z</dcterms:created>
  <dcterms:modified xsi:type="dcterms:W3CDTF">2015-01-26T16:32:01Z</dcterms:modified>
</cp:coreProperties>
</file>